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LEMONS OR LYMES?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Participants </a:t>
            </a:r>
            <a:r>
              <a:rPr lang="en-US" dirty="0" smtClean="0"/>
              <a:t>will </a:t>
            </a:r>
            <a:r>
              <a:rPr lang="en-US" dirty="0" smtClean="0"/>
              <a:t>be able to identify symptoms of Lyme Disease</a:t>
            </a:r>
          </a:p>
          <a:p>
            <a:r>
              <a:rPr lang="en-US" dirty="0" smtClean="0"/>
              <a:t>2. Participants will be able to determine if further work-up is required</a:t>
            </a:r>
          </a:p>
          <a:p>
            <a:r>
              <a:rPr lang="en-US" dirty="0" smtClean="0"/>
              <a:t>3. Participants will be able to recognize when it is possible that Lyme Disease is not the cause of the patient’s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33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known tick bite or rash</a:t>
            </a:r>
          </a:p>
          <a:p>
            <a:r>
              <a:rPr lang="en-US" dirty="0" smtClean="0"/>
              <a:t>2. flu-like illness during the summer</a:t>
            </a:r>
          </a:p>
          <a:p>
            <a:r>
              <a:rPr lang="en-US" dirty="0" smtClean="0"/>
              <a:t>3. onset of illness</a:t>
            </a:r>
          </a:p>
          <a:p>
            <a:r>
              <a:rPr lang="en-US" dirty="0" smtClean="0"/>
              <a:t>4. other evaluations (cardiac, </a:t>
            </a:r>
            <a:r>
              <a:rPr lang="en-US" dirty="0" err="1" smtClean="0"/>
              <a:t>neuro</a:t>
            </a:r>
            <a:r>
              <a:rPr lang="en-US" dirty="0" smtClean="0"/>
              <a:t>, </a:t>
            </a:r>
            <a:r>
              <a:rPr lang="en-US" dirty="0" err="1" smtClean="0"/>
              <a:t>neurosurg</a:t>
            </a:r>
            <a:r>
              <a:rPr lang="en-US" dirty="0" smtClean="0"/>
              <a:t>, </a:t>
            </a:r>
            <a:r>
              <a:rPr lang="en-US" dirty="0" err="1" smtClean="0"/>
              <a:t>ortho</a:t>
            </a:r>
            <a:r>
              <a:rPr lang="en-US" dirty="0" smtClean="0"/>
              <a:t>, rheumatology) &amp; diagnoses</a:t>
            </a:r>
          </a:p>
          <a:p>
            <a:r>
              <a:rPr lang="en-US" dirty="0" smtClean="0"/>
              <a:t>5.tests performed (i.e. TSH, CBC with diff, CMP, imaging studies, EEG, EMG</a:t>
            </a:r>
          </a:p>
          <a:p>
            <a:r>
              <a:rPr lang="en-US" dirty="0" smtClean="0"/>
              <a:t>6. treatments (effective and ineffective)</a:t>
            </a:r>
          </a:p>
          <a:p>
            <a:r>
              <a:rPr lang="en-US" dirty="0" smtClean="0"/>
              <a:t>7. age (kiddos, elderly)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84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 you all ask for on a regular basis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 allergies</a:t>
            </a:r>
          </a:p>
          <a:p>
            <a:r>
              <a:rPr lang="en-US" dirty="0" smtClean="0"/>
              <a:t>PMH</a:t>
            </a:r>
          </a:p>
          <a:p>
            <a:r>
              <a:rPr lang="en-US" dirty="0" smtClean="0"/>
              <a:t>PSH</a:t>
            </a:r>
          </a:p>
          <a:p>
            <a:r>
              <a:rPr lang="en-US" dirty="0" smtClean="0"/>
              <a:t>Current meds and supplements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08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General: fatigue, fevers, sweats</a:t>
            </a:r>
          </a:p>
          <a:p>
            <a:r>
              <a:rPr lang="en-US" dirty="0" smtClean="0"/>
              <a:t>Head, eyes, ears, nose and throat: </a:t>
            </a:r>
            <a:r>
              <a:rPr lang="en-US" dirty="0" smtClean="0"/>
              <a:t>blurring of vision, tinnitus, photophobia, </a:t>
            </a:r>
            <a:r>
              <a:rPr lang="en-US" dirty="0" err="1" smtClean="0"/>
              <a:t>phonophobia</a:t>
            </a:r>
            <a:endParaRPr lang="en-US" dirty="0" smtClean="0"/>
          </a:p>
          <a:p>
            <a:r>
              <a:rPr lang="en-US" dirty="0" smtClean="0"/>
              <a:t>Neck: pain or stiffness</a:t>
            </a:r>
          </a:p>
          <a:p>
            <a:r>
              <a:rPr lang="en-US" dirty="0" smtClean="0"/>
              <a:t>Lungs: shortness of breath, cough</a:t>
            </a:r>
          </a:p>
          <a:p>
            <a:r>
              <a:rPr lang="en-US" dirty="0" smtClean="0"/>
              <a:t>Cardiac: palpitations, chest pain</a:t>
            </a:r>
          </a:p>
          <a:p>
            <a:r>
              <a:rPr lang="en-US" dirty="0" smtClean="0"/>
              <a:t>Gastrointestinal: </a:t>
            </a:r>
            <a:r>
              <a:rPr lang="en-US" dirty="0" smtClean="0"/>
              <a:t>nausea, vomiting, diarrhea, constipation</a:t>
            </a:r>
          </a:p>
          <a:p>
            <a:r>
              <a:rPr lang="en-US" dirty="0" err="1" smtClean="0"/>
              <a:t>Genito</a:t>
            </a:r>
            <a:r>
              <a:rPr lang="en-US" dirty="0" smtClean="0"/>
              <a:t>-urinary: </a:t>
            </a:r>
            <a:r>
              <a:rPr lang="en-US" dirty="0" smtClean="0"/>
              <a:t>urgency, frequency, testicular discomfort</a:t>
            </a:r>
          </a:p>
          <a:p>
            <a:r>
              <a:rPr lang="en-US" dirty="0" smtClean="0"/>
              <a:t>M</a:t>
            </a:r>
            <a:r>
              <a:rPr lang="en-US" dirty="0" smtClean="0"/>
              <a:t>uscular-skeletal</a:t>
            </a:r>
            <a:r>
              <a:rPr lang="en-US" dirty="0" smtClean="0"/>
              <a:t>: </a:t>
            </a:r>
            <a:r>
              <a:rPr lang="en-US" dirty="0" err="1" smtClean="0"/>
              <a:t>myalgias</a:t>
            </a:r>
            <a:r>
              <a:rPr lang="en-US" dirty="0"/>
              <a:t> </a:t>
            </a:r>
            <a:r>
              <a:rPr lang="en-US" dirty="0" smtClean="0"/>
              <a:t>and location; </a:t>
            </a:r>
            <a:r>
              <a:rPr lang="en-US" dirty="0" err="1" smtClean="0"/>
              <a:t>arthralgias</a:t>
            </a:r>
            <a:r>
              <a:rPr lang="en-US" dirty="0" smtClean="0"/>
              <a:t> and location</a:t>
            </a:r>
          </a:p>
          <a:p>
            <a:r>
              <a:rPr lang="en-US" dirty="0" smtClean="0"/>
              <a:t>Neurological: </a:t>
            </a:r>
            <a:r>
              <a:rPr lang="en-US" dirty="0" err="1" smtClean="0"/>
              <a:t>paresthesias</a:t>
            </a:r>
            <a:r>
              <a:rPr lang="en-US" dirty="0"/>
              <a:t> </a:t>
            </a:r>
            <a:r>
              <a:rPr lang="en-US" dirty="0" smtClean="0"/>
              <a:t>(location, type), h/a, dizziness (? ENT </a:t>
            </a:r>
            <a:r>
              <a:rPr lang="en-US" dirty="0" err="1" smtClean="0"/>
              <a:t>eval</a:t>
            </a:r>
            <a:r>
              <a:rPr lang="en-US" dirty="0"/>
              <a:t> </a:t>
            </a:r>
            <a:r>
              <a:rPr lang="en-US" dirty="0" smtClean="0"/>
              <a:t>results)</a:t>
            </a:r>
          </a:p>
          <a:p>
            <a:r>
              <a:rPr lang="en-US" dirty="0" smtClean="0"/>
              <a:t>Cognitive: </a:t>
            </a:r>
            <a:r>
              <a:rPr lang="en-US" dirty="0" smtClean="0"/>
              <a:t>Short-term memory loss, </a:t>
            </a:r>
            <a:r>
              <a:rPr lang="en-US" dirty="0" smtClean="0"/>
              <a:t>lack of concentration, word-finding difficulty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0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General</a:t>
            </a:r>
          </a:p>
          <a:p>
            <a:r>
              <a:rPr lang="en-US" dirty="0" smtClean="0"/>
              <a:t>2. HEENT</a:t>
            </a:r>
          </a:p>
          <a:p>
            <a:r>
              <a:rPr lang="en-US" dirty="0" smtClean="0"/>
              <a:t>3. Neck</a:t>
            </a:r>
          </a:p>
          <a:p>
            <a:r>
              <a:rPr lang="en-US" dirty="0" smtClean="0"/>
              <a:t>4. Lungs</a:t>
            </a:r>
          </a:p>
          <a:p>
            <a:r>
              <a:rPr lang="en-US" dirty="0" smtClean="0"/>
              <a:t>5. Cardiac</a:t>
            </a:r>
          </a:p>
          <a:p>
            <a:r>
              <a:rPr lang="en-US" dirty="0" smtClean="0"/>
              <a:t>6. Abdominal</a:t>
            </a:r>
          </a:p>
          <a:p>
            <a:r>
              <a:rPr lang="en-US" dirty="0" smtClean="0"/>
              <a:t>7. M/S: strengths, ROM</a:t>
            </a:r>
          </a:p>
          <a:p>
            <a:r>
              <a:rPr lang="en-US" dirty="0" smtClean="0"/>
              <a:t>8. </a:t>
            </a:r>
            <a:r>
              <a:rPr lang="en-US" dirty="0" err="1" smtClean="0"/>
              <a:t>Neuro</a:t>
            </a:r>
            <a:r>
              <a:rPr lang="en-US" dirty="0" smtClean="0"/>
              <a:t>: DTRs, CN</a:t>
            </a:r>
          </a:p>
          <a:p>
            <a:r>
              <a:rPr lang="en-US" dirty="0" smtClean="0"/>
              <a:t>9. Mini-mental</a:t>
            </a:r>
          </a:p>
        </p:txBody>
      </p:sp>
    </p:spTree>
    <p:extLst>
      <p:ext uri="{BB962C8B-B14F-4D97-AF65-F5344CB8AC3E}">
        <p14:creationId xmlns:p14="http://schemas.microsoft.com/office/powerpoint/2010/main" val="260143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Be honest.</a:t>
            </a:r>
          </a:p>
          <a:p>
            <a:r>
              <a:rPr lang="en-US" dirty="0" smtClean="0"/>
              <a:t>2. Offer advice.</a:t>
            </a:r>
          </a:p>
          <a:p>
            <a:r>
              <a:rPr lang="en-US" dirty="0" smtClean="0"/>
              <a:t>3. Remember that our patients have much to teach us. </a:t>
            </a:r>
          </a:p>
        </p:txBody>
      </p:sp>
    </p:spTree>
    <p:extLst>
      <p:ext uri="{BB962C8B-B14F-4D97-AF65-F5344CB8AC3E}">
        <p14:creationId xmlns:p14="http://schemas.microsoft.com/office/powerpoint/2010/main" val="4149623315"/>
      </p:ext>
    </p:extLst>
  </p:cSld>
  <p:clrMapOvr>
    <a:masterClrMapping/>
  </p:clrMapOvr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48</TotalTime>
  <Words>326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Twilight</vt:lpstr>
      <vt:lpstr>LEMONS OR LYMES?</vt:lpstr>
      <vt:lpstr>Learning Objectives</vt:lpstr>
      <vt:lpstr>History</vt:lpstr>
      <vt:lpstr>Info you all ask for on a regular basis</vt:lpstr>
      <vt:lpstr>Review of Systems</vt:lpstr>
      <vt:lpstr>Physical Exam</vt:lpstr>
      <vt:lpstr>Closing</vt:lpstr>
    </vt:vector>
  </TitlesOfParts>
  <Company>RiverCo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LEMONS OR LYMES?</dc:title>
  <dc:creator>Maureen T McKay</dc:creator>
  <cp:lastModifiedBy>Maureen T McKay</cp:lastModifiedBy>
  <cp:revision>7</cp:revision>
  <dcterms:created xsi:type="dcterms:W3CDTF">2015-03-05T22:42:39Z</dcterms:created>
  <dcterms:modified xsi:type="dcterms:W3CDTF">2015-03-11T19:34:12Z</dcterms:modified>
</cp:coreProperties>
</file>